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7" r:id="rId5"/>
    <p:sldId id="299" r:id="rId6"/>
    <p:sldId id="314" r:id="rId7"/>
    <p:sldId id="313" r:id="rId8"/>
    <p:sldId id="312" r:id="rId9"/>
    <p:sldId id="315" r:id="rId10"/>
    <p:sldId id="319" r:id="rId11"/>
    <p:sldId id="316" r:id="rId12"/>
    <p:sldId id="317" r:id="rId13"/>
    <p:sldId id="318" r:id="rId14"/>
    <p:sldId id="320" r:id="rId15"/>
    <p:sldId id="281" r:id="rId16"/>
    <p:sldId id="310" r:id="rId17"/>
    <p:sldId id="282" r:id="rId18"/>
    <p:sldId id="311" r:id="rId19"/>
    <p:sldId id="283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Morrison" initials="TM" lastIdx="2" clrIdx="0">
    <p:extLst>
      <p:ext uri="{19B8F6BF-5375-455C-9EA6-DF929625EA0E}">
        <p15:presenceInfo xmlns:p15="http://schemas.microsoft.com/office/powerpoint/2012/main" userId="S-1-5-21-610354233-1133782292-1394453194-37214" providerId="AD"/>
      </p:ext>
    </p:extLst>
  </p:cmAuthor>
  <p:cmAuthor id="2" name="Tony Morrison (Slalom LLC)" initials="TM(L" lastIdx="1" clrIdx="1">
    <p:extLst>
      <p:ext uri="{19B8F6BF-5375-455C-9EA6-DF929625EA0E}">
        <p15:presenceInfo xmlns:p15="http://schemas.microsoft.com/office/powerpoint/2012/main" userId="S-1-5-21-2127521184-1604012920-1887927527-282065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4512" autoAdjust="0"/>
  </p:normalViewPr>
  <p:slideViewPr>
    <p:cSldViewPr snapToGrid="0">
      <p:cViewPr varScale="1">
        <p:scale>
          <a:sx n="104" d="100"/>
          <a:sy n="104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pa PBI PUG" userId="9f4c19ca9a049977" providerId="LiveId" clId="{970207A3-2ACD-42FF-A822-7D3E98E068D8}"/>
    <pc:docChg chg="undo custSel addSld delSld modSld sldOrd">
      <pc:chgData name="Tampa PBI PUG" userId="9f4c19ca9a049977" providerId="LiveId" clId="{970207A3-2ACD-42FF-A822-7D3E98E068D8}" dt="2018-07-30T22:20:48.031" v="2835" actId="14826"/>
      <pc:docMkLst>
        <pc:docMk/>
      </pc:docMkLst>
      <pc:sldChg chg="del">
        <pc:chgData name="Tampa PBI PUG" userId="9f4c19ca9a049977" providerId="LiveId" clId="{970207A3-2ACD-42FF-A822-7D3E98E068D8}" dt="2018-07-30T14:22:34.643" v="6" actId="2696"/>
        <pc:sldMkLst>
          <pc:docMk/>
          <pc:sldMk cId="3909927250" sldId="273"/>
        </pc:sldMkLst>
      </pc:sldChg>
      <pc:sldChg chg="del">
        <pc:chgData name="Tampa PBI PUG" userId="9f4c19ca9a049977" providerId="LiveId" clId="{970207A3-2ACD-42FF-A822-7D3E98E068D8}" dt="2018-07-30T14:22:34.261" v="3" actId="2696"/>
        <pc:sldMkLst>
          <pc:docMk/>
          <pc:sldMk cId="1741008121" sldId="277"/>
        </pc:sldMkLst>
      </pc:sldChg>
      <pc:sldChg chg="del">
        <pc:chgData name="Tampa PBI PUG" userId="9f4c19ca9a049977" providerId="LiveId" clId="{970207A3-2ACD-42FF-A822-7D3E98E068D8}" dt="2018-07-30T14:22:34.264" v="4" actId="2696"/>
        <pc:sldMkLst>
          <pc:docMk/>
          <pc:sldMk cId="3835104702" sldId="297"/>
        </pc:sldMkLst>
      </pc:sldChg>
      <pc:sldChg chg="del">
        <pc:chgData name="Tampa PBI PUG" userId="9f4c19ca9a049977" providerId="LiveId" clId="{970207A3-2ACD-42FF-A822-7D3E98E068D8}" dt="2018-07-30T14:22:34" v="2" actId="2696"/>
        <pc:sldMkLst>
          <pc:docMk/>
          <pc:sldMk cId="905707629" sldId="298"/>
        </pc:sldMkLst>
      </pc:sldChg>
      <pc:sldChg chg="modSp ord modTransition">
        <pc:chgData name="Tampa PBI PUG" userId="9f4c19ca9a049977" providerId="LiveId" clId="{970207A3-2ACD-42FF-A822-7D3E98E068D8}" dt="2018-07-30T20:28:44.472" v="1369" actId="14826"/>
        <pc:sldMkLst>
          <pc:docMk/>
          <pc:sldMk cId="2335403103" sldId="299"/>
        </pc:sldMkLst>
        <pc:spChg chg="mod">
          <ac:chgData name="Tampa PBI PUG" userId="9f4c19ca9a049977" providerId="LiveId" clId="{970207A3-2ACD-42FF-A822-7D3E98E068D8}" dt="2018-07-30T20:28:32.377" v="1368" actId="20577"/>
          <ac:spMkLst>
            <pc:docMk/>
            <pc:sldMk cId="2335403103" sldId="299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28:44.472" v="1369" actId="14826"/>
          <ac:picMkLst>
            <pc:docMk/>
            <pc:sldMk cId="2335403103" sldId="299"/>
            <ac:picMk id="4" creationId="{00000000-0000-0000-0000-000000000000}"/>
          </ac:picMkLst>
        </pc:picChg>
      </pc:sldChg>
      <pc:sldChg chg="del">
        <pc:chgData name="Tampa PBI PUG" userId="9f4c19ca9a049977" providerId="LiveId" clId="{970207A3-2ACD-42FF-A822-7D3E98E068D8}" dt="2018-07-30T14:22:33.996" v="1" actId="2696"/>
        <pc:sldMkLst>
          <pc:docMk/>
          <pc:sldMk cId="2535175105" sldId="303"/>
        </pc:sldMkLst>
      </pc:sldChg>
      <pc:sldChg chg="del">
        <pc:chgData name="Tampa PBI PUG" userId="9f4c19ca9a049977" providerId="LiveId" clId="{970207A3-2ACD-42FF-A822-7D3E98E068D8}" dt="2018-07-30T14:22:33.991" v="0" actId="2696"/>
        <pc:sldMkLst>
          <pc:docMk/>
          <pc:sldMk cId="445897562" sldId="305"/>
        </pc:sldMkLst>
      </pc:sldChg>
      <pc:sldChg chg="del">
        <pc:chgData name="Tampa PBI PUG" userId="9f4c19ca9a049977" providerId="LiveId" clId="{970207A3-2ACD-42FF-A822-7D3E98E068D8}" dt="2018-07-30T14:22:34.446" v="5" actId="2696"/>
        <pc:sldMkLst>
          <pc:docMk/>
          <pc:sldMk cId="2504794647" sldId="306"/>
        </pc:sldMkLst>
      </pc:sldChg>
      <pc:sldChg chg="modSp ord modTransition">
        <pc:chgData name="Tampa PBI PUG" userId="9f4c19ca9a049977" providerId="LiveId" clId="{970207A3-2ACD-42FF-A822-7D3E98E068D8}" dt="2018-07-30T20:26:13.698" v="1351" actId="20577"/>
        <pc:sldMkLst>
          <pc:docMk/>
          <pc:sldMk cId="117579005" sldId="307"/>
        </pc:sldMkLst>
        <pc:spChg chg="mod">
          <ac:chgData name="Tampa PBI PUG" userId="9f4c19ca9a049977" providerId="LiveId" clId="{970207A3-2ACD-42FF-A822-7D3E98E068D8}" dt="2018-07-30T20:26:13.698" v="1351" actId="20577"/>
          <ac:spMkLst>
            <pc:docMk/>
            <pc:sldMk cId="117579005" sldId="307"/>
            <ac:spMk id="12" creationId="{00000000-0000-0000-0000-000000000000}"/>
          </ac:spMkLst>
        </pc:spChg>
        <pc:grpChg chg="mod">
          <ac:chgData name="Tampa PBI PUG" userId="9f4c19ca9a049977" providerId="LiveId" clId="{970207A3-2ACD-42FF-A822-7D3E98E068D8}" dt="2018-07-30T14:27:47.820" v="10" actId="1076"/>
          <ac:grpSpMkLst>
            <pc:docMk/>
            <pc:sldMk cId="117579005" sldId="307"/>
            <ac:grpSpMk id="11" creationId="{00000000-0000-0000-0000-000000000000}"/>
          </ac:grpSpMkLst>
        </pc:grpChg>
        <pc:picChg chg="mod">
          <ac:chgData name="Tampa PBI PUG" userId="9f4c19ca9a049977" providerId="LiveId" clId="{970207A3-2ACD-42FF-A822-7D3E98E068D8}" dt="2018-07-30T20:26:05.503" v="1336" actId="14826"/>
          <ac:picMkLst>
            <pc:docMk/>
            <pc:sldMk cId="117579005" sldId="307"/>
            <ac:picMk id="3" creationId="{00000000-0000-0000-0000-000000000000}"/>
          </ac:picMkLst>
        </pc:picChg>
      </pc:sldChg>
      <pc:sldChg chg="modSp ord">
        <pc:chgData name="Tampa PBI PUG" userId="9f4c19ca9a049977" providerId="LiveId" clId="{970207A3-2ACD-42FF-A822-7D3E98E068D8}" dt="2018-07-30T21:52:52.575" v="1792" actId="20577"/>
        <pc:sldMkLst>
          <pc:docMk/>
          <pc:sldMk cId="2230800042" sldId="312"/>
        </pc:sldMkLst>
        <pc:spChg chg="mod">
          <ac:chgData name="Tampa PBI PUG" userId="9f4c19ca9a049977" providerId="LiveId" clId="{970207A3-2ACD-42FF-A822-7D3E98E068D8}" dt="2018-07-30T21:52:52.575" v="1792" actId="20577"/>
          <ac:spMkLst>
            <pc:docMk/>
            <pc:sldMk cId="2230800042" sldId="312"/>
            <ac:spMk id="11" creationId="{00000000-0000-0000-0000-000000000000}"/>
          </ac:spMkLst>
        </pc:spChg>
        <pc:grpChg chg="mod">
          <ac:chgData name="Tampa PBI PUG" userId="9f4c19ca9a049977" providerId="LiveId" clId="{970207A3-2ACD-42FF-A822-7D3E98E068D8}" dt="2018-07-30T15:35:48.995" v="334" actId="1076"/>
          <ac:grpSpMkLst>
            <pc:docMk/>
            <pc:sldMk cId="2230800042" sldId="312"/>
            <ac:grpSpMk id="10" creationId="{00000000-0000-0000-0000-000000000000}"/>
          </ac:grpSpMkLst>
        </pc:grpChg>
        <pc:picChg chg="mod">
          <ac:chgData name="Tampa PBI PUG" userId="9f4c19ca9a049977" providerId="LiveId" clId="{970207A3-2ACD-42FF-A822-7D3E98E068D8}" dt="2018-07-30T20:30:13.769" v="1429" actId="14826"/>
          <ac:picMkLst>
            <pc:docMk/>
            <pc:sldMk cId="2230800042" sldId="312"/>
            <ac:picMk id="24" creationId="{00000000-0000-0000-0000-000000000000}"/>
          </ac:picMkLst>
        </pc:picChg>
      </pc:sldChg>
      <pc:sldChg chg="modSp add ord">
        <pc:chgData name="Tampa PBI PUG" userId="9f4c19ca9a049977" providerId="LiveId" clId="{970207A3-2ACD-42FF-A822-7D3E98E068D8}" dt="2018-07-30T21:48:21.544" v="1569" actId="20577"/>
        <pc:sldMkLst>
          <pc:docMk/>
          <pc:sldMk cId="4085130566" sldId="313"/>
        </pc:sldMkLst>
        <pc:spChg chg="mod">
          <ac:chgData name="Tampa PBI PUG" userId="9f4c19ca9a049977" providerId="LiveId" clId="{970207A3-2ACD-42FF-A822-7D3E98E068D8}" dt="2018-07-30T21:48:21.544" v="1569" actId="20577"/>
          <ac:spMkLst>
            <pc:docMk/>
            <pc:sldMk cId="4085130566" sldId="313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29:16.620" v="1371" actId="14826"/>
          <ac:picMkLst>
            <pc:docMk/>
            <pc:sldMk cId="4085130566" sldId="313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0:29:27.563" v="1393" actId="20577"/>
        <pc:sldMkLst>
          <pc:docMk/>
          <pc:sldMk cId="1516614963" sldId="314"/>
        </pc:sldMkLst>
        <pc:spChg chg="mod">
          <ac:chgData name="Tampa PBI PUG" userId="9f4c19ca9a049977" providerId="LiveId" clId="{970207A3-2ACD-42FF-A822-7D3E98E068D8}" dt="2018-07-30T20:29:27.563" v="1393" actId="20577"/>
          <ac:spMkLst>
            <pc:docMk/>
            <pc:sldMk cId="1516614963" sldId="314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29:01.051" v="1370" actId="14826"/>
          <ac:picMkLst>
            <pc:docMk/>
            <pc:sldMk cId="1516614963" sldId="314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1:56:06.127" v="1808" actId="20577"/>
        <pc:sldMkLst>
          <pc:docMk/>
          <pc:sldMk cId="1303979138" sldId="315"/>
        </pc:sldMkLst>
        <pc:spChg chg="mod">
          <ac:chgData name="Tampa PBI PUG" userId="9f4c19ca9a049977" providerId="LiveId" clId="{970207A3-2ACD-42FF-A822-7D3E98E068D8}" dt="2018-07-30T21:56:06.127" v="1808" actId="20577"/>
          <ac:spMkLst>
            <pc:docMk/>
            <pc:sldMk cId="1303979138" sldId="315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30:32.914" v="1430" actId="14826"/>
          <ac:picMkLst>
            <pc:docMk/>
            <pc:sldMk cId="1303979138" sldId="315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1:58:23.036" v="1819" actId="20577"/>
        <pc:sldMkLst>
          <pc:docMk/>
          <pc:sldMk cId="372438253" sldId="316"/>
        </pc:sldMkLst>
        <pc:spChg chg="mod">
          <ac:chgData name="Tampa PBI PUG" userId="9f4c19ca9a049977" providerId="LiveId" clId="{970207A3-2ACD-42FF-A822-7D3E98E068D8}" dt="2018-07-30T21:58:23.036" v="1819" actId="20577"/>
          <ac:spMkLst>
            <pc:docMk/>
            <pc:sldMk cId="372438253" sldId="316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01:35.320" v="806" actId="14826"/>
          <ac:picMkLst>
            <pc:docMk/>
            <pc:sldMk cId="372438253" sldId="316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2:06:27.915" v="2021" actId="20577"/>
        <pc:sldMkLst>
          <pc:docMk/>
          <pc:sldMk cId="1890823383" sldId="317"/>
        </pc:sldMkLst>
        <pc:spChg chg="mod">
          <ac:chgData name="Tampa PBI PUG" userId="9f4c19ca9a049977" providerId="LiveId" clId="{970207A3-2ACD-42FF-A822-7D3E98E068D8}" dt="2018-07-30T22:06:27.915" v="2021" actId="20577"/>
          <ac:spMkLst>
            <pc:docMk/>
            <pc:sldMk cId="1890823383" sldId="317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07:11.335" v="1048" actId="14826"/>
          <ac:picMkLst>
            <pc:docMk/>
            <pc:sldMk cId="1890823383" sldId="317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2:09:57.305" v="2101" actId="20577"/>
        <pc:sldMkLst>
          <pc:docMk/>
          <pc:sldMk cId="2133302458" sldId="318"/>
        </pc:sldMkLst>
        <pc:spChg chg="mod">
          <ac:chgData name="Tampa PBI PUG" userId="9f4c19ca9a049977" providerId="LiveId" clId="{970207A3-2ACD-42FF-A822-7D3E98E068D8}" dt="2018-07-30T22:09:57.305" v="2101" actId="20577"/>
          <ac:spMkLst>
            <pc:docMk/>
            <pc:sldMk cId="2133302458" sldId="318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12:05.087" v="1233" actId="14826"/>
          <ac:picMkLst>
            <pc:docMk/>
            <pc:sldMk cId="2133302458" sldId="318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0:30:49.241" v="1431" actId="14826"/>
        <pc:sldMkLst>
          <pc:docMk/>
          <pc:sldMk cId="4167021830" sldId="319"/>
        </pc:sldMkLst>
        <pc:spChg chg="mod">
          <ac:chgData name="Tampa PBI PUG" userId="9f4c19ca9a049977" providerId="LiveId" clId="{970207A3-2ACD-42FF-A822-7D3E98E068D8}" dt="2018-07-30T20:29:53.121" v="1428" actId="20577"/>
          <ac:spMkLst>
            <pc:docMk/>
            <pc:sldMk cId="4167021830" sldId="319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0:30:49.241" v="1431" actId="14826"/>
          <ac:picMkLst>
            <pc:docMk/>
            <pc:sldMk cId="4167021830" sldId="319"/>
            <ac:picMk id="24" creationId="{00000000-0000-0000-0000-000000000000}"/>
          </ac:picMkLst>
        </pc:picChg>
      </pc:sldChg>
      <pc:sldChg chg="modSp add">
        <pc:chgData name="Tampa PBI PUG" userId="9f4c19ca9a049977" providerId="LiveId" clId="{970207A3-2ACD-42FF-A822-7D3E98E068D8}" dt="2018-07-30T22:20:48.031" v="2835" actId="14826"/>
        <pc:sldMkLst>
          <pc:docMk/>
          <pc:sldMk cId="790717255" sldId="320"/>
        </pc:sldMkLst>
        <pc:spChg chg="mod">
          <ac:chgData name="Tampa PBI PUG" userId="9f4c19ca9a049977" providerId="LiveId" clId="{970207A3-2ACD-42FF-A822-7D3E98E068D8}" dt="2018-07-30T22:19:49.502" v="2834" actId="20577"/>
          <ac:spMkLst>
            <pc:docMk/>
            <pc:sldMk cId="790717255" sldId="320"/>
            <ac:spMk id="11" creationId="{00000000-0000-0000-0000-000000000000}"/>
          </ac:spMkLst>
        </pc:spChg>
        <pc:picChg chg="mod">
          <ac:chgData name="Tampa PBI PUG" userId="9f4c19ca9a049977" providerId="LiveId" clId="{970207A3-2ACD-42FF-A822-7D3E98E068D8}" dt="2018-07-30T22:20:48.031" v="2835" actId="14826"/>
          <ac:picMkLst>
            <pc:docMk/>
            <pc:sldMk cId="790717255" sldId="320"/>
            <ac:picMk id="24" creationId="{00000000-0000-0000-0000-000000000000}"/>
          </ac:picMkLst>
        </pc:picChg>
      </pc:sldChg>
    </pc:docChg>
  </pc:docChgLst>
  <pc:docChgLst>
    <pc:chgData userId="9f4c19ca9a049977" providerId="LiveId" clId="{E8D167D6-7C80-45B5-B935-04D533022DFB}"/>
    <pc:docChg chg="undo custSel addSld delSld modSld sldOrd">
      <pc:chgData name="" userId="9f4c19ca9a049977" providerId="LiveId" clId="{E8D167D6-7C80-45B5-B935-04D533022DFB}" dt="2018-06-27T00:18:58.549" v="2176" actId="313"/>
      <pc:docMkLst>
        <pc:docMk/>
      </pc:docMkLst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437981422" sldId="281"/>
        </pc:sldMkLst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3723857750" sldId="282"/>
        </pc:sldMkLst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674323119" sldId="283"/>
        </pc:sldMkLst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2335403103" sldId="299"/>
        </pc:sldMkLst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117579005" sldId="307"/>
        </pc:sldMkLst>
      </pc:sldChg>
      <pc:sldChg chg="modSp modTransition">
        <pc:chgData name="" userId="9f4c19ca9a049977" providerId="LiveId" clId="{E8D167D6-7C80-45B5-B935-04D533022DFB}" dt="2018-06-26T23:14:38.534" v="1099" actId="313"/>
        <pc:sldMkLst>
          <pc:docMk/>
          <pc:sldMk cId="1922754382" sldId="310"/>
        </pc:sldMkLst>
        <pc:picChg chg="mod">
          <ac:chgData name="" userId="9f4c19ca9a049977" providerId="LiveId" clId="{E8D167D6-7C80-45B5-B935-04D533022DFB}" dt="2018-06-26T20:53:43.069" v="7" actId="1076"/>
          <ac:picMkLst>
            <pc:docMk/>
            <pc:sldMk cId="1922754382" sldId="310"/>
            <ac:picMk id="5" creationId="{00000000-0000-0000-0000-000000000000}"/>
          </ac:picMkLst>
        </pc:picChg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1934751596" sldId="311"/>
        </pc:sldMkLst>
      </pc:sldChg>
      <pc:sldChg chg="modSp add">
        <pc:chgData name="" userId="9f4c19ca9a049977" providerId="LiveId" clId="{E8D167D6-7C80-45B5-B935-04D533022DFB}" dt="2018-06-27T00:18:58.549" v="2176" actId="313"/>
        <pc:sldMkLst>
          <pc:docMk/>
          <pc:sldMk cId="2230800042" sldId="312"/>
        </pc:sldMkLst>
        <pc:spChg chg="mod">
          <ac:chgData name="" userId="9f4c19ca9a049977" providerId="LiveId" clId="{E8D167D6-7C80-45B5-B935-04D533022DFB}" dt="2018-06-27T00:18:58.549" v="2176" actId="313"/>
          <ac:spMkLst>
            <pc:docMk/>
            <pc:sldMk cId="2230800042" sldId="312"/>
            <ac:spMk id="11" creationId="{00000000-0000-0000-0000-000000000000}"/>
          </ac:spMkLst>
        </pc:spChg>
      </pc:sldChg>
      <pc:sldMasterChg chg="delSldLayout">
        <pc:chgData name="" userId="9f4c19ca9a049977" providerId="LiveId" clId="{E8D167D6-7C80-45B5-B935-04D533022DFB}" dt="2018-06-26T23:14:49.217" v="1102" actId="2696"/>
        <pc:sldMasterMkLst>
          <pc:docMk/>
          <pc:sldMasterMk cId="1630727733" sldId="2147483648"/>
        </pc:sldMasterMkLst>
      </pc:sldMasterChg>
    </pc:docChg>
  </pc:docChgLst>
  <pc:docChgLst>
    <pc:chgData name="Tampa PBI PUG" userId="9f4c19ca9a049977" providerId="LiveId" clId="{75A73C32-FFBB-4CBB-BC98-27D0F1E36099}"/>
    <pc:docChg chg="modSld">
      <pc:chgData name="Tampa PBI PUG" userId="9f4c19ca9a049977" providerId="LiveId" clId="{75A73C32-FFBB-4CBB-BC98-27D0F1E36099}" dt="2018-06-27T19:48:00.123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A490-E35C-417C-9B47-5908BFF1D313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2C89B-FD27-484C-B191-0984B242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415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C2AAD32-5FAC-49F3-A8C8-824116AFE40F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70599DF-E6E3-49DE-B0DC-50C3815B4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49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5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48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99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4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4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8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5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0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18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3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5A3B7-F59D-478C-994A-F09247CB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0C5F-593E-4B2F-B176-D0A843DB93E1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3E70A-2452-41CB-BEAA-24E5EF6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FA05C-2008-4E01-8F88-FEAD226F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38940-7F85-4D0A-B16B-000F9839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1193B-6C29-479D-B178-4A0A13C4C00D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C6F59-C910-404E-BBE1-795189FC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84455-8FB2-421F-9183-74BD2DD8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6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A9260-6806-42C5-8260-54BD514F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D9A8-F3B4-4B74-A61F-C67200136EFF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1E49B-8435-4BE9-BF1C-7921EC97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EF7CF-45D5-421C-BFAE-2C0820D8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1329E-DD53-4AC2-8F76-3074623A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BFC0-7853-4572-BBA7-E34F7B5FA573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19232-1A2A-4220-BF78-F8D876CD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43946-BF31-47C2-B177-74179C70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F648F-CBC3-456C-8662-7C906835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2B87-3103-4638-A62D-1AF62D9E73BA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A5FC6-4D3D-4072-8FFB-A46EAFB3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3FC79-9AA4-45F6-8814-22FBEDE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4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602D58-C696-4640-9B0A-AC3F742C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232D-942A-4E47-86AD-F799EF5E5583}" type="datetime1">
              <a:rPr lang="en-US" smtClean="0"/>
              <a:t>7/30/2018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3B140F-1F20-4A83-A982-49B1AE4E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E6A14C-2FCB-4EA0-AFE4-285E2BD6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7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9147FA2-911B-4AC3-BFE9-5911359D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1F69-18F3-42AB-BDE3-9B9D7E2F20CC}" type="datetime1">
              <a:rPr lang="en-US" smtClean="0"/>
              <a:t>7/30/2018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E133F3-8C73-46B8-BAE5-E3D74893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C092D4-550D-4265-9604-67B9A0EE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0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7AAA77-7130-427E-AD69-1B3C2D18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8951-A600-41E2-A95D-9DDF886944CC}" type="datetime1">
              <a:rPr lang="en-US" smtClean="0"/>
              <a:t>7/30/2018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820EC7-DB27-425B-8776-2EF07D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07E47-1C23-4816-A37F-D37F0D2A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4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885A7-F51A-4CA9-AA84-0ABF3C17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A7D-37D2-4F68-A474-04008C7E581C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6F1C-C4AC-4426-9C48-D2E1B853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AFE26-F464-4EAA-A4AF-FF4A700C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3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3D935F-069A-499D-AB98-C682B2FE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D91E-DDEA-4780-875E-13DB11EFCA91}" type="datetime1">
              <a:rPr lang="en-US" smtClean="0"/>
              <a:t>7/30/2018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FBA493-C2A1-49BE-9ADD-A430913A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45F20B-E325-4D9F-80DE-27E9D718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AB7C1B-1790-4A23-B3F6-A4B37129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EA86-D3DA-4CDE-BB12-DA18B327EA82}" type="datetime1">
              <a:rPr lang="en-US" smtClean="0"/>
              <a:t>7/30/2018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0BE2B-B89F-46FD-B3B0-04C8E73F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C5EFDE-D9AD-4D32-9F42-74337B76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5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5010-9A42-4324-A832-143424479DDF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A624DAA-0B5E-41BA-9834-382360E8A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4315"/>
            <a:ext cx="41148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07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3" y="274320"/>
            <a:ext cx="5141048" cy="2980944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050281" y="338331"/>
            <a:ext cx="5350532" cy="6181344"/>
            <a:chOff x="5987131" y="3409642"/>
            <a:chExt cx="5209324" cy="908892"/>
          </a:xfrm>
        </p:grpSpPr>
        <p:sp>
          <p:nvSpPr>
            <p:cNvPr id="12" name="TextBox 11"/>
            <p:cNvSpPr txBox="1"/>
            <p:nvPr/>
          </p:nvSpPr>
          <p:spPr>
            <a:xfrm>
              <a:off x="5987131" y="3409642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20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 to Data View &amp; Click on Modeling -&gt; Calculations -&gt; New Table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Type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ALLGeo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= All(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1, 1 Column All –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ALLGEORegion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= all(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[Region])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1, 2 columns Return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ALLGEORegionState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= all(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[Region],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[State])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032902" y="3455542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9FAD8-565B-47E1-A1E8-CED5B6A2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" y="289167"/>
            <a:ext cx="5046843" cy="291184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Filter for IN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Calculate, Total sales ,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[State] IN {“NY”,”FL”})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Name it Best States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New Measure of % New States of Total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 Best State Sales = DIVIDE([Best State Sales],[Total Sales],BLANK())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to Measure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" y="325501"/>
            <a:ext cx="5046843" cy="2839175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Create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with Date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 Best State Sales = DIVIDE([Best State Sales],[Total Sales],BLANK())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Why is it Blank?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Because Date table is looking at the latest on that measure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Let’s do it again, but use date from Sales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Total Sales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UPD = CALCULATE([Total Sales],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DATESMTD(Sales[Date]))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What is it doing, and if you filter by Year?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 is looking at THIS MONTH with the current YEAR value selected.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 2014 filtered and Desktops means: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Total Sales Month to Date  (July) in 2014 for Desktop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Let’s add a Previous Year Comparison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Total Sales PM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= CALCULATE([Total Sales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UPD],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SAMEPERIODLASTYEAR(Sales[Date]))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When you do Sales Date, gives error. 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Total Sales PM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= CALCULATE([Total Sales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UPD],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SAMEPERIODLASTYEAR(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DateDim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[Date]))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 does it know to look at 2 different dates?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Compare by looking at Year change for each Measures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Current Filter context of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MtD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Date Table reflects it!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Year as Table, both measures.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71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278880" y="274320"/>
            <a:ext cx="5303520" cy="6181344"/>
            <a:chOff x="6032902" y="3408218"/>
            <a:chExt cx="5163553" cy="908892"/>
          </a:xfrm>
        </p:grpSpPr>
        <p:sp>
          <p:nvSpPr>
            <p:cNvPr id="19" name="TextBox 18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Update file paths to use dynamic variables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atin typeface="+mj-lt"/>
                </a:rPr>
                <a:t>From the Home Ribbon &gt; Manage Parameters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Parameter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Parameter Name:  Path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Type: Text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Current Value = C:\Power </a:t>
              </a:r>
              <a:r>
                <a:rPr lang="en-US" sz="1400" dirty="0" err="1">
                  <a:latin typeface="+mj-lt"/>
                </a:rPr>
                <a:t>BI_Adv_M</a:t>
              </a:r>
              <a:r>
                <a:rPr lang="en-US" sz="1400" dirty="0">
                  <a:latin typeface="+mj-lt"/>
                </a:rPr>
                <a:t>\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 </a:t>
              </a:r>
              <a:r>
                <a:rPr lang="en-US" sz="1400" dirty="0">
                  <a:latin typeface="+mj-lt"/>
                </a:rPr>
                <a:t>a new Parameter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Parameter Name:  </a:t>
              </a:r>
              <a:r>
                <a:rPr lang="en-US" sz="1400" dirty="0" err="1">
                  <a:latin typeface="+mj-lt"/>
                </a:rPr>
                <a:t>Actuals_File</a:t>
              </a:r>
              <a:endParaRPr lang="en-US" sz="1400" dirty="0">
                <a:latin typeface="+mj-lt"/>
              </a:endParaRP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Type: Text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Current Value = VanArsdel_Actuals.xlsx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Parameter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Parameter Name:  </a:t>
              </a:r>
              <a:r>
                <a:rPr lang="en-US" sz="1400" dirty="0" err="1">
                  <a:latin typeface="+mj-lt"/>
                </a:rPr>
                <a:t>Budget_File</a:t>
              </a:r>
              <a:endParaRPr lang="en-US" sz="1400" dirty="0">
                <a:latin typeface="+mj-lt"/>
              </a:endParaRP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Type: Text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Current Value = VanArsdel_Budget.csv</a:t>
              </a:r>
            </a:p>
            <a:p>
              <a:pPr marL="351559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Update </a:t>
              </a:r>
              <a:r>
                <a:rPr lang="en-US" sz="1400" dirty="0">
                  <a:latin typeface="+mj-lt"/>
                </a:rPr>
                <a:t>the text files to ensure the parameter names are consistent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1"/>
            <a:ext cx="5303519" cy="29832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9CA94-81CE-4507-A9C1-8E7B1E83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8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6" name="TextBox 15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Create a query to validate if source is Web or Local and resolve path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blank query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Query Name: “</a:t>
              </a:r>
              <a:r>
                <a:rPr lang="en-US" sz="1400" dirty="0" err="1">
                  <a:latin typeface="+mj-lt"/>
                </a:rPr>
                <a:t>Actuals_Path</a:t>
              </a:r>
              <a:r>
                <a:rPr lang="en-US" sz="1400" dirty="0">
                  <a:latin typeface="+mj-lt"/>
                </a:rPr>
                <a:t>”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Text as shown in slide (white box)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Update </a:t>
              </a:r>
              <a:r>
                <a:rPr lang="en-US" sz="1400" dirty="0">
                  <a:latin typeface="+mj-lt"/>
                </a:rPr>
                <a:t>Source Applied Step to use Resolved Path =</a:t>
              </a:r>
              <a:r>
                <a:rPr lang="en-US" sz="1400" b="1" dirty="0">
                  <a:latin typeface="+mj-lt"/>
                </a:rPr>
                <a:t> “</a:t>
              </a:r>
              <a:r>
                <a:rPr lang="en-US" sz="1400" dirty="0" err="1">
                  <a:latin typeface="+mj-lt"/>
                </a:rPr>
                <a:t>Actuals_Path</a:t>
              </a:r>
              <a:r>
                <a:rPr lang="en-US" sz="1400" dirty="0">
                  <a:latin typeface="+mj-lt"/>
                </a:rPr>
                <a:t>” to the following Queries:</a:t>
              </a:r>
              <a:endParaRPr lang="en-US" sz="1400" b="1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CampaignDim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CustomerDim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ProductDim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CatSegDim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DateDim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GeoDim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SalesFact</a:t>
              </a: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303520" cy="29832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54BE1-84BF-4552-91A4-4F92400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5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299456" cy="2980944"/>
          </a:xfrm>
          <a:prstGeom prst="rect">
            <a:avLst/>
          </a:prstGeom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6" name="TextBox 15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EFAF9-9ACE-4EDC-B331-96DE692E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5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6" name="TextBox 15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Update CSV file paths to use dynamic variables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blank query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Query Name: “</a:t>
              </a:r>
              <a:r>
                <a:rPr lang="en-US" sz="1400" dirty="0" err="1">
                  <a:latin typeface="+mj-lt"/>
                </a:rPr>
                <a:t>Budget_Path</a:t>
              </a:r>
              <a:r>
                <a:rPr lang="en-US" sz="1400" dirty="0">
                  <a:latin typeface="+mj-lt"/>
                </a:rPr>
                <a:t>”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Copy in text from Budget_Path.txt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400" dirty="0">
                <a:latin typeface="+mj-lt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Update</a:t>
              </a:r>
              <a:r>
                <a:rPr lang="en-US" sz="1400" dirty="0">
                  <a:latin typeface="+mj-lt"/>
                </a:rPr>
                <a:t> Source Applied Step to use </a:t>
              </a:r>
              <a:r>
                <a:rPr lang="en-US" sz="1400" dirty="0" err="1">
                  <a:latin typeface="+mj-lt"/>
                </a:rPr>
                <a:t>ResolvedBudgetPath</a:t>
              </a:r>
              <a:r>
                <a:rPr lang="en-US" sz="1400" dirty="0">
                  <a:latin typeface="+mj-lt"/>
                </a:rPr>
                <a:t> = “</a:t>
              </a:r>
              <a:r>
                <a:rPr lang="en-US" sz="1400" dirty="0" err="1">
                  <a:latin typeface="+mj-lt"/>
                </a:rPr>
                <a:t>Budget_Path</a:t>
              </a:r>
              <a:r>
                <a:rPr lang="en-US" sz="1400" dirty="0">
                  <a:latin typeface="+mj-lt"/>
                </a:rPr>
                <a:t>” to the following Queries:</a:t>
              </a:r>
              <a:endParaRPr lang="en-US" sz="1400" b="1" dirty="0">
                <a:latin typeface="+mj-lt"/>
              </a:endParaRPr>
            </a:p>
            <a:p>
              <a:pPr marL="631897" lvl="1" indent="-174697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BudgetFact</a:t>
              </a:r>
              <a:endParaRPr lang="en-US" sz="1400" dirty="0">
                <a:latin typeface="+mj-lt"/>
              </a:endParaRPr>
            </a:p>
            <a:p>
              <a:pPr marL="631897" lvl="1" indent="-174697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BudgetFact_Data</a:t>
              </a:r>
              <a:endParaRPr lang="en-US" sz="1400" dirty="0">
                <a:latin typeface="+mj-lt"/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" y="274321"/>
            <a:ext cx="5303520" cy="29832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5B7-069B-4BE6-89FA-7727F27A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1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299456" cy="2980944"/>
          </a:xfrm>
          <a:prstGeom prst="rect">
            <a:avLst/>
          </a:prstGeom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36016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02" y="274320"/>
            <a:ext cx="5299456" cy="2980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3002" y="3474720"/>
            <a:ext cx="5303520" cy="29809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Notes </a:t>
            </a:r>
          </a:p>
          <a:p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68938" y="3791132"/>
            <a:ext cx="53035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72A5E-F086-444B-B7D9-D0C4DC96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5" y="274320"/>
            <a:ext cx="5298847" cy="298094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248402" y="274320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21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Filtered Table</a:t>
              </a:r>
            </a:p>
            <a:p>
              <a:r>
                <a:rPr lang="en-US" sz="1400" dirty="0" err="1">
                  <a:ln w="0"/>
                </a:rPr>
                <a:t>ALLGEO_Filtered</a:t>
              </a:r>
              <a:r>
                <a:rPr lang="en-US" sz="1400" dirty="0">
                  <a:ln w="0"/>
                </a:rPr>
                <a:t> = FILTER(ALL(</a:t>
              </a:r>
              <a:r>
                <a:rPr lang="en-US" sz="1400" dirty="0" err="1">
                  <a:ln w="0"/>
                </a:rPr>
                <a:t>GeoDim</a:t>
              </a:r>
              <a:r>
                <a:rPr lang="en-US" sz="1400" dirty="0">
                  <a:ln w="0"/>
                </a:rPr>
                <a:t>[Region],</a:t>
              </a:r>
              <a:r>
                <a:rPr lang="en-US" sz="1400" dirty="0" err="1">
                  <a:ln w="0"/>
                </a:rPr>
                <a:t>GeoDim</a:t>
              </a:r>
              <a:r>
                <a:rPr lang="en-US" sz="1400" dirty="0">
                  <a:ln w="0"/>
                </a:rPr>
                <a:t>[State]), </a:t>
              </a:r>
            </a:p>
            <a:p>
              <a:r>
                <a:rPr lang="en-US" sz="1400" dirty="0">
                  <a:ln w="0"/>
                </a:rPr>
                <a:t>    </a:t>
              </a:r>
              <a:r>
                <a:rPr lang="en-US" sz="1400" dirty="0" err="1">
                  <a:ln w="0"/>
                </a:rPr>
                <a:t>GeoDim</a:t>
              </a:r>
              <a:r>
                <a:rPr lang="en-US" sz="1400" dirty="0">
                  <a:ln w="0"/>
                </a:rPr>
                <a:t>[Region] = "East")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DA22C-7631-4821-B500-5FEA405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0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52" y="274320"/>
            <a:ext cx="5225173" cy="2941539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39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>
                  <a:ln w="0"/>
                </a:rPr>
                <a:t>Use Calculate = </a:t>
              </a:r>
            </a:p>
            <a:p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[Desktop Sales] = CALCULATE([Total Sales], </a:t>
              </a:r>
              <a:r>
                <a:rPr lang="en-US" sz="1400" dirty="0" err="1">
                  <a:ln w="0"/>
                </a:rPr>
                <a:t>CampaignDim</a:t>
              </a:r>
              <a:r>
                <a:rPr lang="en-US" sz="1400" dirty="0">
                  <a:ln w="0"/>
                </a:rPr>
                <a:t>[Device] = "Desktop")</a:t>
              </a:r>
            </a:p>
            <a:p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[Tablet Sales] = CALCULATE([Total Sales], </a:t>
              </a:r>
              <a:r>
                <a:rPr lang="en-US" sz="1400" dirty="0" err="1">
                  <a:ln w="0"/>
                </a:rPr>
                <a:t>CampaignDim</a:t>
              </a:r>
              <a:r>
                <a:rPr lang="en-US" sz="1400" dirty="0">
                  <a:ln w="0"/>
                </a:rPr>
                <a:t>[Device] = “Tablet")</a:t>
              </a:r>
            </a:p>
            <a:p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[Mobile Sales] = CALCULATE([Total Sales], </a:t>
              </a:r>
              <a:r>
                <a:rPr lang="en-US" sz="1400" dirty="0" err="1">
                  <a:ln w="0"/>
                </a:rPr>
                <a:t>CampaignDim</a:t>
              </a:r>
              <a:r>
                <a:rPr lang="en-US" sz="1400" dirty="0">
                  <a:ln w="0"/>
                </a:rPr>
                <a:t>[Device] = “Mobile")</a:t>
              </a: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1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3" y="274320"/>
            <a:ext cx="5174729" cy="2941539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40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Desktop Sales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Go to Report, add new page and all </a:t>
              </a:r>
              <a:r>
                <a:rPr lang="en-US" sz="1400" dirty="0" err="1">
                  <a:ln w="0"/>
                </a:rPr>
                <a:t>all</a:t>
              </a:r>
              <a:r>
                <a:rPr lang="en-US" sz="1400" dirty="0">
                  <a:ln w="0"/>
                </a:rPr>
                <a:t> 4 measures in a table and also State.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400" dirty="0">
                <a:ln w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Add State, City, and Year as filters. 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400" dirty="0">
                <a:ln w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Use Calculate = 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Total Sales All Geo = CALCULATE([Total Sales], ALL(</a:t>
              </a:r>
              <a:r>
                <a:rPr lang="en-US" sz="1400" dirty="0" err="1">
                  <a:ln w="0"/>
                </a:rPr>
                <a:t>GeoDim</a:t>
              </a:r>
              <a:r>
                <a:rPr lang="en-US" sz="1400" dirty="0">
                  <a:ln w="0"/>
                </a:rPr>
                <a:t>))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Total Sales All States = CALCULATE([Total Sales], ALL(</a:t>
              </a:r>
              <a:r>
                <a:rPr lang="en-US" sz="1400" dirty="0" err="1">
                  <a:ln w="0"/>
                </a:rPr>
                <a:t>GeoDim</a:t>
              </a:r>
              <a:r>
                <a:rPr lang="en-US" sz="1400" dirty="0">
                  <a:ln w="0"/>
                </a:rPr>
                <a:t>[State]))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Total Sales All Selected States = CALCULATE([Total Sales], ALLSELECTED(</a:t>
              </a:r>
              <a:r>
                <a:rPr lang="en-US" sz="1400" dirty="0" err="1">
                  <a:ln w="0"/>
                </a:rPr>
                <a:t>GeoDim</a:t>
              </a:r>
              <a:r>
                <a:rPr lang="en-US" sz="1400" dirty="0">
                  <a:ln w="0"/>
                </a:rPr>
                <a:t>[State]))</a:t>
              </a:r>
            </a:p>
            <a:p>
              <a:pPr marL="800100" lvl="1" indent="-342900">
                <a:buFont typeface="+mj-lt"/>
                <a:buAutoNum type="arabicPeriod"/>
              </a:pPr>
              <a:endParaRPr lang="en-US" sz="1400" dirty="0">
                <a:ln w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1400" dirty="0">
                <a:ln w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Show how they all work… 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How selecting a city (Aurora) with no state and Colorado selected differs. 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Or Alabama, Alexandria as city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Why does Total Sales show $790,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ALL GEO is all,</a:t>
              </a:r>
            </a:p>
            <a:p>
              <a:pPr marL="800100" lvl="1" indent="-342900">
                <a:buFont typeface="+mj-lt"/>
                <a:buAutoNum type="arabicPeriod"/>
              </a:pPr>
              <a:endParaRPr lang="en-US" sz="1400" dirty="0">
                <a:ln w="0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400" dirty="0">
                  <a:ln w="0"/>
                </a:rPr>
                <a:t>All States is $89k, Selected is $790</a:t>
              </a: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9" y="274320"/>
            <a:ext cx="5107056" cy="2941539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41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a page with Month Name and Total Sales table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a Year Slicer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a measure of total sales 2014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[2014 Sales] = CALCULATE([Total Sales],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DateDim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[Year] = 2014)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Change Filters Around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a measure using Filter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2014 Sales FIL = CALCULATE([Total Sales],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FILTER(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DateDim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DateDim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[Year] = 2014))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Change years… why different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0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0" y="275756"/>
            <a:ext cx="5189675" cy="2938667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42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Calculate inside Calculate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 to table with devices. 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this Measure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 Device Sales = 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DIVIDE([Total Sales],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CALCULATE([Total Sales],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ALL(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CampaignDim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[Device])))</a:t>
              </a:r>
            </a:p>
            <a:p>
              <a:pPr marL="800100" lvl="1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Percentage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filters for year to see how everything works (also add % to table)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7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0" y="274320"/>
            <a:ext cx="5137035" cy="2941539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43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Using Variable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 Device Sales (var) = 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VAR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AllDevice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= CALCULATE([Total Sales],ALL(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CampaignDim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[Device]))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Return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DIVIDE([Total Sales],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AllDevice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02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" y="283042"/>
            <a:ext cx="5151725" cy="2924095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6000" y="338328"/>
            <a:ext cx="5303521" cy="6181344"/>
            <a:chOff x="6032902" y="3408218"/>
            <a:chExt cx="5163554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3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Page 51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Summarize &amp; MAX or Min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Get to Data View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Click new Cal. Table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Summarize ( Sales,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CustomerID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then “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FirstPurchaseDate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”, MIN(Sales[Date], “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DistinctProducts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”,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distcount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(sales[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ProductID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],”Transactions”,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Countrows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(Sales))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" y="289167"/>
            <a:ext cx="5151725" cy="291184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95999" y="338328"/>
            <a:ext cx="5303521" cy="6181344"/>
            <a:chOff x="6032901" y="3408218"/>
            <a:chExt cx="5163554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1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view to see what value is selected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Get Category as a Filter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Product, Total Sales, Year as a table and 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CAtegory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a Measure to display the current Product Category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Selected Category = IF(ISFILTERED(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ProductDim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[Category]),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SELECTEDVALUE(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ProductDim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[Category],"</a:t>
              </a:r>
              <a:r>
                <a:rPr lang="en-US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</a:t>
              </a: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Selected"),"No Category Sel.")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a Card visual and add the measure we created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2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459D5ECADC6544AFE0C0850375E9BA" ma:contentTypeVersion="0" ma:contentTypeDescription="Create a new document." ma:contentTypeScope="" ma:versionID="9792f667bec156f280b25fbe360c03a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55D04C-8F83-4927-AF0F-C93F500D42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45407DA-3240-4EF9-924B-2504EED33D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9086A3-3752-4845-BD61-4581707CB1D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1262</Words>
  <Application>Microsoft Office PowerPoint</Application>
  <PresentationFormat>Widescreen</PresentationFormat>
  <Paragraphs>332</Paragraphs>
  <Slides>16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Slalom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Your Data Into a Data Model</dc:title>
  <dc:subject>Power BI</dc:subject>
  <dc:creator>Barbara Raney</dc:creator>
  <cp:keywords>M; Power Query</cp:keywords>
  <cp:lastModifiedBy>Tommy Puglia</cp:lastModifiedBy>
  <cp:revision>203</cp:revision>
  <cp:lastPrinted>2018-06-27T19:48:37Z</cp:lastPrinted>
  <dcterms:created xsi:type="dcterms:W3CDTF">2016-11-17T18:43:38Z</dcterms:created>
  <dcterms:modified xsi:type="dcterms:W3CDTF">2018-07-30T22:20:49Z</dcterms:modified>
  <cp:category>Power BI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0x01010068459D5ECADC6544AFE0C0850375E9BA</vt:lpwstr>
  </property>
  <property fmtid="{D5CDD505-2E9C-101B-9397-08002B2CF9AE}" pid="3" name="Order">
    <vt:r8>59000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MSIP_Label_f42aa342-8706-4288-bd11-ebb85995028c_Enabled">
    <vt:lpwstr>True</vt:lpwstr>
  </property>
  <property fmtid="{D5CDD505-2E9C-101B-9397-08002B2CF9AE}" pid="8" name="MSIP_Label_f42aa342-8706-4288-bd11-ebb85995028c_SiteId">
    <vt:lpwstr>72f988bf-86f1-41af-91ab-2d7cd011db47</vt:lpwstr>
  </property>
  <property fmtid="{D5CDD505-2E9C-101B-9397-08002B2CF9AE}" pid="9" name="MSIP_Label_f42aa342-8706-4288-bd11-ebb85995028c_Owner">
    <vt:lpwstr>v-jerrm@microsoft.com</vt:lpwstr>
  </property>
  <property fmtid="{D5CDD505-2E9C-101B-9397-08002B2CF9AE}" pid="10" name="MSIP_Label_f42aa342-8706-4288-bd11-ebb85995028c_SetDate">
    <vt:lpwstr>2018-02-19T18:58:34.1903612Z</vt:lpwstr>
  </property>
  <property fmtid="{D5CDD505-2E9C-101B-9397-08002B2CF9AE}" pid="11" name="MSIP_Label_f42aa342-8706-4288-bd11-ebb85995028c_Name">
    <vt:lpwstr>General</vt:lpwstr>
  </property>
  <property fmtid="{D5CDD505-2E9C-101B-9397-08002B2CF9AE}" pid="12" name="MSIP_Label_f42aa342-8706-4288-bd11-ebb85995028c_Application">
    <vt:lpwstr>Microsoft Azure Information Protection</vt:lpwstr>
  </property>
  <property fmtid="{D5CDD505-2E9C-101B-9397-08002B2CF9AE}" pid="13" name="MSIP_Label_f42aa342-8706-4288-bd11-ebb85995028c_Extended_MSFT_Method">
    <vt:lpwstr>Automatic</vt:lpwstr>
  </property>
  <property fmtid="{D5CDD505-2E9C-101B-9397-08002B2CF9AE}" pid="14" name="Sensitivity">
    <vt:lpwstr>General</vt:lpwstr>
  </property>
</Properties>
</file>